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sldIdLst>
    <p:sldId id="256" r:id="rId2"/>
    <p:sldId id="257" r:id="rId3"/>
    <p:sldId id="259" r:id="rId4"/>
    <p:sldId id="258"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77791" autoAdjust="0"/>
  </p:normalViewPr>
  <p:slideViewPr>
    <p:cSldViewPr>
      <p:cViewPr varScale="1">
        <p:scale>
          <a:sx n="70" d="100"/>
          <a:sy n="70" d="100"/>
        </p:scale>
        <p:origin x="-6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1242"/>
    </p:cViewPr>
  </p:notesTextViewPr>
  <p:notesViewPr>
    <p:cSldViewPr>
      <p:cViewPr varScale="1">
        <p:scale>
          <a:sx n="58" d="100"/>
          <a:sy n="58" d="100"/>
        </p:scale>
        <p:origin x="-181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40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0CC6E1-08C8-4347-BC98-2B6121504A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A33A5-9932-41E8-B8CF-BA180DF5584E}" type="slidenum">
              <a:rPr lang="en-US"/>
              <a:pPr/>
              <a:t>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The purpose of this training is to give you an understanding of the applicability of Regulation Z and the exemptions from coverage.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F7BBD-A4A6-46E0-807B-AECC60E1EF04}" type="slidenum">
              <a:rPr lang="en-US"/>
              <a:pPr/>
              <a:t>10</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A creditor must determine in each case if the transaction is for an exempt purpose.  If there is some doubt as to the primary purpose, the creditor is free to disclose.</a:t>
            </a:r>
          </a:p>
          <a:p>
            <a:r>
              <a:rPr lang="en-US"/>
              <a:t>Consider the relationship of the borrower’s primary occupation to the acquisition, the more closely related, the more likely it is to be business purpose.  A common example is a Dr purchasing an ice cream store for $20,000.  This would be personal investment and subject to Reg Z.  Now if he is retiring and going to operate the store himself, then it might be business purpose.</a:t>
            </a:r>
          </a:p>
          <a:p>
            <a:endParaRPr lang="en-US"/>
          </a:p>
          <a:p>
            <a:r>
              <a:rPr lang="en-US"/>
              <a:t>Consider the degree to which the borrower will personally manage the acquisition.  The more personal involvement there is, the more likely it is to be business purpose.</a:t>
            </a:r>
          </a:p>
          <a:p>
            <a:endParaRPr lang="en-US"/>
          </a:p>
          <a:p>
            <a:r>
              <a:rPr lang="en-US"/>
              <a:t>The ratio of income from the acquisition to the total income of the borrower.  The higher the ratio, the more likely it is be be business purpose.</a:t>
            </a:r>
          </a:p>
          <a:p>
            <a:endParaRPr lang="en-US"/>
          </a:p>
          <a:p>
            <a:r>
              <a:rPr lang="en-US"/>
              <a:t>The size of the transaction, the larger the transaction, the more likely it is to be business purpose.</a:t>
            </a:r>
          </a:p>
          <a:p>
            <a:endParaRPr lang="en-US"/>
          </a:p>
          <a:p>
            <a:r>
              <a:rPr lang="en-US"/>
              <a:t>The borrower’s statement of purpose for the loan.  But don’t totally rely on this statement.  If a review of the file indicates consumer purpose, it could appear that we were obtaining a business purpose statement to avoid Reg Z requirements.</a:t>
            </a:r>
          </a:p>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83BDF-BE9D-46D2-A7B7-8F2E00DF5BA1}" type="slidenum">
              <a:rPr lang="en-US"/>
              <a:pPr/>
              <a:t>11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A home in the mountains that is used as a vacation rental is not considered non-owner if the owner vacations there and uses the dwelling more than 14 days a year.</a:t>
            </a:r>
          </a:p>
          <a:p>
            <a:endParaRPr lang="en-US"/>
          </a:p>
          <a:p>
            <a:r>
              <a:rPr lang="en-US"/>
              <a:t>The exemption for owner occupied rental property with more than four units is intended to protect the right of rescission for 1-4 unit owner occupied property.</a:t>
            </a:r>
          </a:p>
          <a:p>
            <a:endParaRPr lang="en-US"/>
          </a:p>
          <a:p>
            <a:r>
              <a:rPr lang="en-US"/>
              <a:t>Be sure the file is documented clearly in order to rely upon the rental property exemption.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7D0CA-A0CE-4E77-9A3C-55EF35644F4B}" type="slidenum">
              <a:rPr lang="en-US"/>
              <a:pPr/>
              <a:t>12</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Once the business purpose exemption is established, the loan remains business purpose.  For example, the borrower decides to give a business vehicle to a child to drive.  The vehicle then becomes a personal vehicle and the insurance is changed.  Then the borrower needs to renew the loan.  The original amount was less than $25,000.  This renewal is exempt unless this loan is satisfied and replaced by a new loan.  If so, the new loan would be subject to the Reg.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6D169-EAC8-410F-8AAA-E3F676521FF1}" type="slidenum">
              <a:rPr lang="en-US"/>
              <a:pPr/>
              <a:t>13</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9DA62-0096-497E-8608-C73D48F44F01}"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dirty="0"/>
              <a:t>An extension of credit over </a:t>
            </a:r>
            <a:r>
              <a:rPr lang="en-US" dirty="0" smtClean="0"/>
              <a:t>an annually adjusted threshold, </a:t>
            </a:r>
            <a:r>
              <a:rPr lang="en-US" dirty="0"/>
              <a:t>not secured by real property, or by personal property used or expected to be used as the principal dwelling of the consumer.</a:t>
            </a:r>
          </a:p>
          <a:p>
            <a:endParaRPr lang="en-US" dirty="0"/>
          </a:p>
          <a:p>
            <a:r>
              <a:rPr lang="en-US" dirty="0"/>
              <a:t>A mobile home loan over </a:t>
            </a:r>
            <a:r>
              <a:rPr lang="en-US" dirty="0" smtClean="0"/>
              <a:t>$XX,000 </a:t>
            </a:r>
            <a:r>
              <a:rPr lang="en-US" dirty="0"/>
              <a:t>is not exempt if the home is used or expected to be used as the principal dwelling.</a:t>
            </a:r>
          </a:p>
          <a:p>
            <a:endParaRPr lang="en-US" dirty="0"/>
          </a:p>
          <a:p>
            <a:r>
              <a:rPr lang="en-US" dirty="0"/>
              <a:t>You have a consumer purpose loan that is exempt because it is over </a:t>
            </a:r>
            <a:r>
              <a:rPr lang="en-US" dirty="0" smtClean="0"/>
              <a:t>$XX,000 </a:t>
            </a:r>
            <a:r>
              <a:rPr lang="en-US" dirty="0"/>
              <a:t>and not secured by real property or a dwelling.  Then later, because of credit problems or maybe the customer wants the collateral released, you add a security interest in real property or dwelling.  Then the loan is no longer exempt.  All the requirements of the regulation must be met, including a right of rescission for the security interest if the dwelling is the consumer’s principal dwelling.</a:t>
            </a:r>
          </a:p>
          <a:p>
            <a:endParaRPr lang="en-US" dirty="0"/>
          </a:p>
          <a:p>
            <a:r>
              <a:rPr lang="en-US" dirty="0"/>
              <a:t>Beware of cross collateralizations when using this exemption.  </a:t>
            </a:r>
            <a:endParaRPr lang="en-US" dirty="0" smtClean="0"/>
          </a:p>
          <a:p>
            <a:endParaRPr lang="en-US" dirty="0" smtClean="0"/>
          </a:p>
          <a:p>
            <a:r>
              <a:rPr lang="en-US" dirty="0" smtClean="0"/>
              <a:t>The threshold amount is adjusted annually to reflect increases in </a:t>
            </a:r>
          </a:p>
          <a:p>
            <a:r>
              <a:rPr lang="en-US" dirty="0" smtClean="0"/>
              <a:t>the Consumer Price Index for Urban Wage Earners and Clerical </a:t>
            </a:r>
          </a:p>
          <a:p>
            <a:r>
              <a:rPr lang="en-US" dirty="0" smtClean="0"/>
              <a:t>Workers, as applicable. The official staff commentary to </a:t>
            </a:r>
          </a:p>
          <a:p>
            <a:r>
              <a:rPr lang="en-US" dirty="0" smtClean="0"/>
              <a:t>paragraph (b) of §226.3 is updated periodically to reflect the </a:t>
            </a:r>
          </a:p>
          <a:p>
            <a:r>
              <a:rPr lang="en-US" dirty="0" smtClean="0"/>
              <a:t>threshold amount applicable to a  specific extension of credit or </a:t>
            </a:r>
          </a:p>
          <a:p>
            <a:r>
              <a:rPr lang="en-US" dirty="0" smtClean="0"/>
              <a:t>express written commitment to extend credit. </a:t>
            </a:r>
          </a:p>
          <a:p>
            <a:r>
              <a:rPr lang="en-US" smtClean="0"/>
              <a:t> </a:t>
            </a:r>
            <a:endParaRPr lang="en-US" dirty="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0B126-8683-4747-8081-85E9AB4D9F3B}" type="slidenum">
              <a:rPr lang="en-US"/>
              <a:pPr/>
              <a:t>2</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The TILA 15 USC 1601 has been around since 1968 and is implemented under CFR 226 Regulation Z</a:t>
            </a:r>
          </a:p>
          <a:p>
            <a:endParaRPr lang="en-US"/>
          </a:p>
          <a:p>
            <a:r>
              <a:rPr lang="en-US"/>
              <a:t>This purpose of this regulation is to promote the informed use of consumer credit by requiring disclosures about terms and cost.</a:t>
            </a:r>
          </a:p>
          <a:p>
            <a:endParaRPr lang="en-US"/>
          </a:p>
          <a:p>
            <a:r>
              <a:rPr lang="en-US"/>
              <a:t>Reg Z gives consumers the right to cancel certain credit transactions that involve a lien on a consumer’s principal dwelling</a:t>
            </a:r>
          </a:p>
          <a:p>
            <a:endParaRPr lang="en-US"/>
          </a:p>
          <a:p>
            <a:r>
              <a:rPr lang="en-US"/>
              <a:t>Section 32 of Reg Z imposes limitations on certain closed-end home mortgages.  These loans are referred to as Section 32 loans, HOEPA, or high rate/high fee.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8A353-E4C4-44F5-AE80-38D0456455B9}" type="slidenum">
              <a:rPr lang="en-US"/>
              <a:pPr/>
              <a:t>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3AE4B3-9FCC-4ED6-9820-A189008D2C0B}"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Guarantors, endorsers, and sureties are not generally consumer for purposes of this Reg, but they may be entitled to the ROR under certain circumstances.  Credit extended to land trusts for consumer purposes is considered credit extended to a natural person, rather than an organization. </a:t>
            </a:r>
          </a:p>
          <a:p>
            <a:endParaRPr lang="en-US"/>
          </a:p>
          <a:p>
            <a:r>
              <a:rPr lang="en-US"/>
              <a:t>Includes a natural person whose ownership interest in their principal dwelling is subject to a security interest.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A5560-F373-4D19-A502-90082E0D79C8}" type="slidenum">
              <a:rPr lang="en-US"/>
              <a:pPr/>
              <a:t>5</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Means credit offered or extended to a consumer primarily for personal, family, or household purposes. There is no precise test for what constitutes credit offered or extended for personal, family, or household purposes, not for what constitutes the primary purposes.    We will cover business purpose later.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0D66AE-723B-4C69-819B-CE3A38668978}" type="slidenum">
              <a:rPr lang="en-US"/>
              <a:pPr/>
              <a:t>6</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A residence is a dwelling if it is used as a dwelling.   RVs and campers not used as residences are not dwellings.</a:t>
            </a:r>
          </a:p>
          <a:p>
            <a:r>
              <a:rPr lang="en-US"/>
              <a:t>To meet the definition of dwelling, it does not have the be the principal dwelling of the consumer.</a:t>
            </a:r>
          </a:p>
          <a:p>
            <a:endParaRPr lang="en-US"/>
          </a:p>
          <a:p>
            <a:r>
              <a:rPr lang="en-US"/>
              <a:t>A consumer can only have one principal dwelling.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B0980-C44F-4C86-B0A4-F7C07011F4DF}" type="slidenum">
              <a:rPr lang="en-US"/>
              <a:pPr/>
              <a:t>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This term is important in certain provisions in the regulation.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C9908-A5D2-42E8-9696-2BB11B32D4ED}" type="slidenum">
              <a:rPr lang="en-US"/>
              <a:pPr/>
              <a:t>8</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For these or any other finance charges to be considered prepaid, they must be either paid separately in cash or check or withheld from the proceeds.  Prepaid finance charges include any portion of the finance charge paid prior to or at closing or settlement.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3FAC3-719A-4E20-9037-DAF1E28E9DD4}" type="slidenum">
              <a:rPr lang="en-US"/>
              <a:pPr/>
              <a:t>9</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dirty="0"/>
              <a:t>This regulation does not apply to the following:</a:t>
            </a:r>
          </a:p>
          <a:p>
            <a:r>
              <a:rPr lang="en-US" dirty="0"/>
              <a:t>Please note that the exemption for business purpose credit says “primarily”.  To be applicable to Reg Z, credit must be “primarily” for consumer credit, to be exempt must be “primarily” for business purpose.  Regulators have generally taken the position that if any penny is for consumer purpose, this exemption does not apply.</a:t>
            </a:r>
          </a:p>
          <a:p>
            <a:r>
              <a:rPr lang="en-US" dirty="0"/>
              <a:t>It also does not apply to public utility credit, securities or commodities accounts, home fuel budget plans, or student loan programs</a:t>
            </a:r>
            <a:r>
              <a:rPr lang="en-US" dirty="0" smtClean="0"/>
              <a:t>.</a:t>
            </a:r>
          </a:p>
          <a:p>
            <a:endParaRPr lang="en-US" dirty="0" smtClean="0"/>
          </a:p>
          <a:p>
            <a:r>
              <a:rPr lang="en-US" dirty="0" smtClean="0"/>
              <a:t>The threshold amount is adjusted annually to reflect increases in </a:t>
            </a:r>
          </a:p>
          <a:p>
            <a:r>
              <a:rPr lang="en-US" dirty="0" smtClean="0"/>
              <a:t>the Consumer Price Index for Urban Wage Earners and Clerical </a:t>
            </a:r>
          </a:p>
          <a:p>
            <a:r>
              <a:rPr lang="en-US" dirty="0" smtClean="0"/>
              <a:t>Workers, as applicable. The official staff commentary to </a:t>
            </a:r>
          </a:p>
          <a:p>
            <a:r>
              <a:rPr lang="en-US" dirty="0" smtClean="0"/>
              <a:t>paragraph (b) of §226.3 is updated periodically to reflect the </a:t>
            </a:r>
          </a:p>
          <a:p>
            <a:r>
              <a:rPr lang="en-US" dirty="0" smtClean="0"/>
              <a:t>threshold amount applicable to a  specific extension of credit or </a:t>
            </a:r>
          </a:p>
          <a:p>
            <a:r>
              <a:rPr lang="en-US" dirty="0" smtClean="0"/>
              <a:t>express written commitment to extend credit. </a:t>
            </a:r>
          </a:p>
          <a:p>
            <a:r>
              <a:rPr lang="en-US" dirty="0" smtClean="0"/>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endParaRPr kumimoji="1" lang="en-US"/>
          </a:p>
        </p:txBody>
      </p:sp>
      <p:sp>
        <p:nvSpPr>
          <p:cNvPr id="819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8210" name="Group 18"/>
          <p:cNvGrpSpPr>
            <a:grpSpLocks/>
          </p:cNvGrpSpPr>
          <p:nvPr/>
        </p:nvGrpSpPr>
        <p:grpSpPr bwMode="auto">
          <a:xfrm>
            <a:off x="3632200" y="4889500"/>
            <a:ext cx="4876800" cy="319088"/>
            <a:chOff x="2288" y="3080"/>
            <a:chExt cx="3072" cy="201"/>
          </a:xfrm>
        </p:grpSpPr>
        <p:sp>
          <p:nvSpPr>
            <p:cNvPr id="8204" name="AutoShape 12"/>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8205" name="AutoShape 13"/>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n-US"/>
            </a:p>
          </p:txBody>
        </p:sp>
      </p:grpSp>
      <p:sp>
        <p:nvSpPr>
          <p:cNvPr id="8206" name="Rectangle 14"/>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8207" name="Rectangle 15"/>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8209" name="Rectangle 17"/>
          <p:cNvSpPr>
            <a:spLocks noGrp="1" noChangeArrowheads="1"/>
          </p:cNvSpPr>
          <p:nvPr>
            <p:ph type="sldNum" sz="quarter" idx="4"/>
          </p:nvPr>
        </p:nvSpPr>
        <p:spPr>
          <a:xfrm>
            <a:off x="9525" y="6359525"/>
            <a:ext cx="587375" cy="488950"/>
          </a:xfrm>
        </p:spPr>
        <p:txBody>
          <a:bodyPr anchorCtr="0"/>
          <a:lstStyle>
            <a:lvl1pPr>
              <a:defRPr/>
            </a:lvl1pPr>
          </a:lstStyle>
          <a:p>
            <a:fld id="{8400FBDE-ADEA-4BD5-A6D7-D55A39908733}" type="slidenum">
              <a:rPr lang="en-US"/>
              <a:pPr/>
              <a:t>‹#›</a:t>
            </a:fld>
            <a:endParaRPr lang="en-US"/>
          </a:p>
        </p:txBody>
      </p:sp>
      <p:sp>
        <p:nvSpPr>
          <p:cNvPr id="8211" name="Rectangle 19"/>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4319FD-3B9D-40C6-972E-10CC4A9A3EE7}" type="slidenum">
              <a:rPr lang="en-US"/>
              <a:pPr/>
              <a:t>‹#›</a:t>
            </a:fld>
            <a:endParaRPr lang="en-US"/>
          </a:p>
        </p:txBody>
      </p:sp>
    </p:spTree>
  </p:cSld>
  <p:clrMapOvr>
    <a:masterClrMapping/>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E16F65-F2A9-4118-A24A-85450C8E1D97}" type="slidenum">
              <a:rPr lang="en-US"/>
              <a:pPr/>
              <a:t>‹#›</a:t>
            </a:fld>
            <a:endParaRPr lang="en-US"/>
          </a:p>
        </p:txBody>
      </p:sp>
    </p:spTree>
  </p:cSld>
  <p:clrMapOvr>
    <a:masterClrMapping/>
  </p:clrMapOvr>
  <p:transition>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endParaRPr lang="en-US"/>
          </a:p>
        </p:txBody>
      </p:sp>
      <p:sp>
        <p:nvSpPr>
          <p:cNvPr id="4" name="Date Placeholder 3"/>
          <p:cNvSpPr>
            <a:spLocks noGrp="1"/>
          </p:cNvSpPr>
          <p:nvPr>
            <p:ph type="dt" sz="half" idx="10"/>
          </p:nvPr>
        </p:nvSpPr>
        <p:spPr>
          <a:xfrm>
            <a:off x="7010400" y="6553200"/>
            <a:ext cx="1905000" cy="304800"/>
          </a:xfrm>
        </p:spPr>
        <p:txBody>
          <a:bodyPr/>
          <a:lstStyle>
            <a:lvl1pPr>
              <a:defRPr/>
            </a:lvl1pPr>
          </a:lstStyle>
          <a:p>
            <a:endParaRPr lang="en-US"/>
          </a:p>
        </p:txBody>
      </p:sp>
      <p:sp>
        <p:nvSpPr>
          <p:cNvPr id="5" name="Footer Placeholder 4"/>
          <p:cNvSpPr>
            <a:spLocks noGrp="1"/>
          </p:cNvSpPr>
          <p:nvPr>
            <p:ph type="ftr" sz="quarter" idx="11"/>
          </p:nvPr>
        </p:nvSpPr>
        <p:spPr>
          <a:xfrm>
            <a:off x="2936875" y="6529388"/>
            <a:ext cx="2895600" cy="304800"/>
          </a:xfrm>
        </p:spPr>
        <p:txBody>
          <a:bodyPr/>
          <a:lstStyle>
            <a:lvl1pPr>
              <a:defRPr/>
            </a:lvl1pPr>
          </a:lstStyle>
          <a:p>
            <a:endParaRPr lang="en-US"/>
          </a:p>
        </p:txBody>
      </p:sp>
      <p:sp>
        <p:nvSpPr>
          <p:cNvPr id="6" name="Slide Number Placeholder 5"/>
          <p:cNvSpPr>
            <a:spLocks noGrp="1"/>
          </p:cNvSpPr>
          <p:nvPr>
            <p:ph type="sldNum" sz="quarter" idx="12"/>
          </p:nvPr>
        </p:nvSpPr>
        <p:spPr>
          <a:xfrm>
            <a:off x="84138" y="6343650"/>
            <a:ext cx="587375" cy="488950"/>
          </a:xfrm>
        </p:spPr>
        <p:txBody>
          <a:bodyPr/>
          <a:lstStyle>
            <a:lvl1pPr>
              <a:defRPr/>
            </a:lvl1pPr>
          </a:lstStyle>
          <a:p>
            <a:fld id="{00A9C170-8BC7-405A-9C68-AEEA01CD5F43}" type="slidenum">
              <a:rPr lang="en-US"/>
              <a:pPr/>
              <a:t>‹#›</a:t>
            </a:fld>
            <a:endParaRPr lang="en-US"/>
          </a:p>
        </p:txBody>
      </p:sp>
    </p:spTree>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A4069F-9234-463B-A674-C7484802D70E}" type="slidenum">
              <a:rPr lang="en-US"/>
              <a:pPr/>
              <a:t>‹#›</a:t>
            </a:fld>
            <a:endParaRPr lang="en-US"/>
          </a:p>
        </p:txBody>
      </p:sp>
    </p:spTree>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F87CE8-B55B-4EEB-B483-2AD4F5A32460}" type="slidenum">
              <a:rPr lang="en-US"/>
              <a:pPr/>
              <a:t>‹#›</a:t>
            </a:fld>
            <a:endParaRPr lang="en-US"/>
          </a:p>
        </p:txBody>
      </p:sp>
    </p:spTree>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2EB572-EAFA-46BA-8E58-79EFCB465592}" type="slidenum">
              <a:rPr lang="en-US"/>
              <a:pPr/>
              <a:t>‹#›</a:t>
            </a:fld>
            <a:endParaRPr lang="en-US"/>
          </a:p>
        </p:txBody>
      </p:sp>
    </p:spTree>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2BE5A4-360B-441C-90A4-25EF90FDECE9}" type="slidenum">
              <a:rPr lang="en-US"/>
              <a:pPr/>
              <a:t>‹#›</a:t>
            </a:fld>
            <a:endParaRPr lang="en-US"/>
          </a:p>
        </p:txBody>
      </p:sp>
    </p:spTree>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C19C2EE-4E7B-40AA-B48C-92CB79F386A9}" type="slidenum">
              <a:rPr lang="en-US"/>
              <a:pPr/>
              <a:t>‹#›</a:t>
            </a:fld>
            <a:endParaRPr lang="en-US"/>
          </a:p>
        </p:txBody>
      </p:sp>
    </p:spTree>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DDC925-6F58-4BD5-846C-58F8734F19CE}" type="slidenum">
              <a:rPr lang="en-US"/>
              <a:pPr/>
              <a:t>‹#›</a:t>
            </a:fld>
            <a:endParaRPr lang="en-US"/>
          </a:p>
        </p:txBody>
      </p:sp>
    </p:spTree>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E3FE74-D0C5-40A6-8DD3-2CDDFF3E1A5A}" type="slidenum">
              <a:rPr lang="en-US"/>
              <a:pPr/>
              <a:t>‹#›</a:t>
            </a:fld>
            <a:endParaRPr lang="en-US"/>
          </a:p>
        </p:txBody>
      </p:sp>
    </p:spTree>
  </p:cSld>
  <p:clrMapOvr>
    <a:masterClrMapping/>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E96E88-3D99-4658-9F66-96C94EDF6428}" type="slidenum">
              <a:rPr lang="en-US"/>
              <a:pPr/>
              <a:t>‹#›</a:t>
            </a:fld>
            <a:endParaRPr lang="en-US"/>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0" y="0"/>
            <a:ext cx="3200400" cy="6858000"/>
            <a:chOff x="0" y="0"/>
            <a:chExt cx="2016" cy="4320"/>
          </a:xfrm>
        </p:grpSpPr>
        <p:sp>
          <p:nvSpPr>
            <p:cNvPr id="1027"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n-US"/>
            </a:p>
          </p:txBody>
        </p:sp>
        <p:sp>
          <p:nvSpPr>
            <p:cNvPr id="1028"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n-US"/>
            </a:p>
          </p:txBody>
        </p:sp>
      </p:grpSp>
      <p:sp>
        <p:nvSpPr>
          <p:cNvPr id="1029"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1031" name="Rectangle 7"/>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p>
        </p:txBody>
      </p:sp>
      <p:sp>
        <p:nvSpPr>
          <p:cNvPr id="1038" name="Rectangle 14"/>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E7A43CFD-9FD6-446F-A93B-5C0B0003923E}" type="slidenum">
              <a:rPr lang="en-US"/>
              <a:pPr/>
              <a:t>‹#›</a:t>
            </a:fld>
            <a:endParaRPr lang="en-US"/>
          </a:p>
        </p:txBody>
      </p:sp>
      <p:grpSp>
        <p:nvGrpSpPr>
          <p:cNvPr id="1045" name="Group 21"/>
          <p:cNvGrpSpPr>
            <a:grpSpLocks/>
          </p:cNvGrpSpPr>
          <p:nvPr/>
        </p:nvGrpSpPr>
        <p:grpSpPr bwMode="auto">
          <a:xfrm>
            <a:off x="228600" y="1981200"/>
            <a:ext cx="7391400" cy="319088"/>
            <a:chOff x="144" y="1248"/>
            <a:chExt cx="4656" cy="201"/>
          </a:xfrm>
        </p:grpSpPr>
        <p:sp>
          <p:nvSpPr>
            <p:cNvPr id="1036"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1044" name="AutoShape 20"/>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p:cover/>
  </p:transition>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US"/>
              <a:t>Regulation Z</a:t>
            </a:r>
          </a:p>
        </p:txBody>
      </p:sp>
      <p:sp>
        <p:nvSpPr>
          <p:cNvPr id="41987" name="Rectangle 3"/>
          <p:cNvSpPr>
            <a:spLocks noGrp="1" noChangeArrowheads="1"/>
          </p:cNvSpPr>
          <p:nvPr>
            <p:ph type="subTitle" idx="1"/>
          </p:nvPr>
        </p:nvSpPr>
        <p:spPr/>
        <p:txBody>
          <a:bodyPr/>
          <a:lstStyle/>
          <a:p>
            <a:r>
              <a:rPr lang="en-US"/>
              <a:t>Truth in Lending Act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ppt_w</p:attrName>
                                        </p:attrNameLst>
                                      </p:cBhvr>
                                      <p:tavLst>
                                        <p:tav tm="0">
                                          <p:val>
                                            <p:fltVal val="0"/>
                                          </p:val>
                                        </p:tav>
                                        <p:tav tm="100000">
                                          <p:val>
                                            <p:strVal val="#ppt_w"/>
                                          </p:val>
                                        </p:tav>
                                      </p:tavLst>
                                    </p:anim>
                                    <p:anim calcmode="lin" valueType="num">
                                      <p:cBhvr>
                                        <p:cTn id="8" dur="1000" fill="hold"/>
                                        <p:tgtEl>
                                          <p:spTgt spid="41986"/>
                                        </p:tgtEl>
                                        <p:attrNameLst>
                                          <p:attrName>ppt_h</p:attrName>
                                        </p:attrNameLst>
                                      </p:cBhvr>
                                      <p:tavLst>
                                        <p:tav tm="0">
                                          <p:val>
                                            <p:fltVal val="0"/>
                                          </p:val>
                                        </p:tav>
                                        <p:tav tm="100000">
                                          <p:val>
                                            <p:strVal val="#ppt_h"/>
                                          </p:val>
                                        </p:tav>
                                      </p:tavLst>
                                    </p:anim>
                                    <p:anim calcmode="lin" valueType="num">
                                      <p:cBhvr>
                                        <p:cTn id="9" dur="1000" fill="hold"/>
                                        <p:tgtEl>
                                          <p:spTgt spid="419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9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grpId="0" nodeType="clickEffect">
                                  <p:stCondLst>
                                    <p:cond delay="0"/>
                                  </p:stCondLst>
                                  <p:childTnLst>
                                    <p:set>
                                      <p:cBhvr>
                                        <p:cTn id="14" dur="1" fill="hold">
                                          <p:stCondLst>
                                            <p:cond delay="0"/>
                                          </p:stCondLst>
                                        </p:cTn>
                                        <p:tgtEl>
                                          <p:spTgt spid="41987">
                                            <p:txEl>
                                              <p:pRg st="0" end="0"/>
                                            </p:txEl>
                                          </p:spTgt>
                                        </p:tgtEl>
                                        <p:attrNameLst>
                                          <p:attrName>style.visibility</p:attrName>
                                        </p:attrNameLst>
                                      </p:cBhvr>
                                      <p:to>
                                        <p:strVal val="visible"/>
                                      </p:to>
                                    </p:set>
                                    <p:anim calcmode="lin" valueType="num">
                                      <p:cBhvr>
                                        <p:cTn id="15" dur="5000" fill="hold"/>
                                        <p:tgtEl>
                                          <p:spTgt spid="41987">
                                            <p:txEl>
                                              <p:pRg st="0" end="0"/>
                                            </p:txEl>
                                          </p:spTgt>
                                        </p:tgtEl>
                                        <p:attrNameLst>
                                          <p:attrName>ppt_w</p:attrName>
                                        </p:attrNameLst>
                                      </p:cBhvr>
                                      <p:tavLst>
                                        <p:tav tm="0" fmla="#ppt_w*sin(2.5*pi*$)">
                                          <p:val>
                                            <p:fltVal val="0"/>
                                          </p:val>
                                        </p:tav>
                                        <p:tav tm="100000">
                                          <p:val>
                                            <p:fltVal val="1"/>
                                          </p:val>
                                        </p:tav>
                                      </p:tavLst>
                                    </p:anim>
                                    <p:anim calcmode="lin" valueType="num">
                                      <p:cBhvr>
                                        <p:cTn id="16" dur="5000" fill="hold"/>
                                        <p:tgtEl>
                                          <p:spTgt spid="4198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Exempt Transactions - Continued</a:t>
            </a:r>
          </a:p>
        </p:txBody>
      </p:sp>
      <p:sp>
        <p:nvSpPr>
          <p:cNvPr id="60419" name="Rectangle 3"/>
          <p:cNvSpPr>
            <a:spLocks noGrp="1" noChangeArrowheads="1"/>
          </p:cNvSpPr>
          <p:nvPr>
            <p:ph type="body" idx="1"/>
          </p:nvPr>
        </p:nvSpPr>
        <p:spPr/>
        <p:txBody>
          <a:bodyPr/>
          <a:lstStyle/>
          <a:p>
            <a:r>
              <a:rPr lang="en-US"/>
              <a:t>Primary Purpose – Factors</a:t>
            </a:r>
          </a:p>
          <a:p>
            <a:pPr lvl="1"/>
            <a:r>
              <a:rPr lang="en-US"/>
              <a:t>Relationship of borrower’s primary occupation to the acquisition</a:t>
            </a:r>
          </a:p>
          <a:p>
            <a:pPr lvl="1"/>
            <a:r>
              <a:rPr lang="en-US"/>
              <a:t>Degree of management/personal involvement</a:t>
            </a:r>
          </a:p>
          <a:p>
            <a:pPr lvl="1"/>
            <a:r>
              <a:rPr lang="en-US"/>
              <a:t>Ratio of income from the acquisition to total income</a:t>
            </a:r>
          </a:p>
          <a:p>
            <a:pPr lvl="1"/>
            <a:r>
              <a:rPr lang="en-US"/>
              <a:t>Size of the transaction</a:t>
            </a:r>
          </a:p>
          <a:p>
            <a:pPr lvl="1"/>
            <a:r>
              <a:rPr lang="en-US"/>
              <a:t>Statement of purpose</a:t>
            </a:r>
          </a:p>
          <a:p>
            <a:pPr lvl="1"/>
            <a:endParaRPr lang="en-US"/>
          </a:p>
          <a:p>
            <a:pPr lvl="1"/>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randombar(horizontal)">
                                      <p:cBhvr>
                                        <p:cTn id="7" dur="500"/>
                                        <p:tgtEl>
                                          <p:spTgt spid="604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additive="base">
                                        <p:cTn id="11"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additive="base">
                                        <p:cTn id="16"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60419">
                                            <p:txEl>
                                              <p:pRg st="2" end="2"/>
                                            </p:txEl>
                                          </p:spTgt>
                                        </p:tgtEl>
                                        <p:attrNameLst>
                                          <p:attrName>style.visibility</p:attrName>
                                        </p:attrNameLst>
                                      </p:cBhvr>
                                      <p:to>
                                        <p:strVal val="visible"/>
                                      </p:to>
                                    </p:set>
                                    <p:anim calcmode="lin" valueType="num">
                                      <p:cBhvr additive="base">
                                        <p:cTn id="21"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60419">
                                            <p:txEl>
                                              <p:pRg st="3" end="3"/>
                                            </p:txEl>
                                          </p:spTgt>
                                        </p:tgtEl>
                                        <p:attrNameLst>
                                          <p:attrName>style.visibility</p:attrName>
                                        </p:attrNameLst>
                                      </p:cBhvr>
                                      <p:to>
                                        <p:strVal val="visible"/>
                                      </p:to>
                                    </p:set>
                                    <p:anim calcmode="lin" valueType="num">
                                      <p:cBhvr additive="base">
                                        <p:cTn id="26"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 calcmode="lin" valueType="num">
                                      <p:cBhvr additive="base">
                                        <p:cTn id="31"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60419">
                                            <p:txEl>
                                              <p:pRg st="5" end="5"/>
                                            </p:txEl>
                                          </p:spTgt>
                                        </p:tgtEl>
                                        <p:attrNameLst>
                                          <p:attrName>style.visibility</p:attrName>
                                        </p:attrNameLst>
                                      </p:cBhvr>
                                      <p:to>
                                        <p:strVal val="visible"/>
                                      </p:to>
                                    </p:set>
                                    <p:anim calcmode="lin" valueType="num">
                                      <p:cBhvr additive="base">
                                        <p:cTn id="36" dur="500" fill="hold"/>
                                        <p:tgtEl>
                                          <p:spTgt spid="60419">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04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bldLvl="3"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Exempt Transactions - Continued</a:t>
            </a:r>
          </a:p>
        </p:txBody>
      </p:sp>
      <p:sp>
        <p:nvSpPr>
          <p:cNvPr id="62467" name="Rectangle 3"/>
          <p:cNvSpPr>
            <a:spLocks noGrp="1" noChangeArrowheads="1"/>
          </p:cNvSpPr>
          <p:nvPr>
            <p:ph type="body" idx="1"/>
          </p:nvPr>
        </p:nvSpPr>
        <p:spPr/>
        <p:txBody>
          <a:bodyPr/>
          <a:lstStyle/>
          <a:p>
            <a:pPr>
              <a:lnSpc>
                <a:spcPct val="90000"/>
              </a:lnSpc>
            </a:pPr>
            <a:r>
              <a:rPr lang="en-US"/>
              <a:t>Rental Property</a:t>
            </a:r>
          </a:p>
          <a:p>
            <a:pPr lvl="1">
              <a:lnSpc>
                <a:spcPct val="90000"/>
              </a:lnSpc>
            </a:pPr>
            <a:r>
              <a:rPr lang="en-US"/>
              <a:t>Non-owner occupied</a:t>
            </a:r>
          </a:p>
          <a:p>
            <a:pPr lvl="2">
              <a:lnSpc>
                <a:spcPct val="90000"/>
              </a:lnSpc>
            </a:pPr>
            <a:r>
              <a:rPr lang="en-US"/>
              <a:t>Credit to acquire, improve or maintain rental property regardless of number of units is business purpose</a:t>
            </a:r>
          </a:p>
          <a:p>
            <a:pPr lvl="2">
              <a:lnSpc>
                <a:spcPct val="90000"/>
              </a:lnSpc>
            </a:pPr>
            <a:r>
              <a:rPr lang="en-US"/>
              <a:t>If owner occupied for more than 14 days during coming year, not considered non-owner occupied</a:t>
            </a:r>
          </a:p>
          <a:p>
            <a:pPr lvl="1">
              <a:lnSpc>
                <a:spcPct val="90000"/>
              </a:lnSpc>
            </a:pPr>
            <a:r>
              <a:rPr lang="en-US"/>
              <a:t>Owner occupied</a:t>
            </a:r>
          </a:p>
          <a:p>
            <a:pPr lvl="2">
              <a:lnSpc>
                <a:spcPct val="90000"/>
              </a:lnSpc>
            </a:pPr>
            <a:r>
              <a:rPr lang="en-US"/>
              <a:t>Credit extended to acquire rental property is business purpose if more than two units</a:t>
            </a:r>
          </a:p>
          <a:p>
            <a:pPr lvl="2">
              <a:lnSpc>
                <a:spcPct val="90000"/>
              </a:lnSpc>
            </a:pPr>
            <a:r>
              <a:rPr lang="en-US"/>
              <a:t>Credit to improve or maintain rental property is business if more than four units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0" end="0"/>
                                            </p:txEl>
                                          </p:spTgt>
                                        </p:tgtEl>
                                        <p:attrNameLst>
                                          <p:attrName>style.visibility</p:attrName>
                                        </p:attrNameLst>
                                      </p:cBhvr>
                                      <p:to>
                                        <p:strVal val="visible"/>
                                      </p:to>
                                    </p:set>
                                    <p:anim calcmode="lin" valueType="num">
                                      <p:cBhvr additive="base">
                                        <p:cTn id="13"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 calcmode="lin" valueType="num">
                                      <p:cBhvr additive="base">
                                        <p:cTn id="19"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7">
                                            <p:txEl>
                                              <p:pRg st="2" end="2"/>
                                            </p:txEl>
                                          </p:spTgt>
                                        </p:tgtEl>
                                        <p:attrNameLst>
                                          <p:attrName>style.visibility</p:attrName>
                                        </p:attrNameLst>
                                      </p:cBhvr>
                                      <p:to>
                                        <p:strVal val="visible"/>
                                      </p:to>
                                    </p:set>
                                    <p:anim calcmode="lin" valueType="num">
                                      <p:cBhvr additive="base">
                                        <p:cTn id="25"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 calcmode="lin" valueType="num">
                                      <p:cBhvr additive="base">
                                        <p:cTn id="31"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2467">
                                            <p:txEl>
                                              <p:pRg st="4" end="4"/>
                                            </p:txEl>
                                          </p:spTgt>
                                        </p:tgtEl>
                                        <p:attrNameLst>
                                          <p:attrName>style.visibility</p:attrName>
                                        </p:attrNameLst>
                                      </p:cBhvr>
                                      <p:to>
                                        <p:strVal val="visible"/>
                                      </p:to>
                                    </p:set>
                                    <p:anim calcmode="lin" valueType="num">
                                      <p:cBhvr additive="base">
                                        <p:cTn id="37" dur="500" fill="hold"/>
                                        <p:tgtEl>
                                          <p:spTgt spid="6246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2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2467">
                                            <p:txEl>
                                              <p:pRg st="5" end="5"/>
                                            </p:txEl>
                                          </p:spTgt>
                                        </p:tgtEl>
                                        <p:attrNameLst>
                                          <p:attrName>style.visibility</p:attrName>
                                        </p:attrNameLst>
                                      </p:cBhvr>
                                      <p:to>
                                        <p:strVal val="visible"/>
                                      </p:to>
                                    </p:set>
                                    <p:anim calcmode="lin" valueType="num">
                                      <p:cBhvr additive="base">
                                        <p:cTn id="43" dur="500" fill="hold"/>
                                        <p:tgtEl>
                                          <p:spTgt spid="6246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24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2467">
                                            <p:txEl>
                                              <p:pRg st="6" end="6"/>
                                            </p:txEl>
                                          </p:spTgt>
                                        </p:tgtEl>
                                        <p:attrNameLst>
                                          <p:attrName>style.visibility</p:attrName>
                                        </p:attrNameLst>
                                      </p:cBhvr>
                                      <p:to>
                                        <p:strVal val="visible"/>
                                      </p:to>
                                    </p:set>
                                    <p:anim calcmode="lin" valueType="num">
                                      <p:cBhvr additive="base">
                                        <p:cTn id="49" dur="500" fill="hold"/>
                                        <p:tgtEl>
                                          <p:spTgt spid="6246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24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Exempt Transactions - Continued</a:t>
            </a:r>
          </a:p>
        </p:txBody>
      </p:sp>
      <p:sp>
        <p:nvSpPr>
          <p:cNvPr id="64515" name="Rectangle 3"/>
          <p:cNvSpPr>
            <a:spLocks noGrp="1" noChangeArrowheads="1"/>
          </p:cNvSpPr>
          <p:nvPr>
            <p:ph type="body" idx="1"/>
          </p:nvPr>
        </p:nvSpPr>
        <p:spPr/>
        <p:txBody>
          <a:bodyPr/>
          <a:lstStyle/>
          <a:p>
            <a:r>
              <a:rPr lang="en-US"/>
              <a:t>Business credit later refinanced</a:t>
            </a:r>
          </a:p>
          <a:p>
            <a:pPr lvl="1"/>
            <a:r>
              <a:rPr lang="en-US"/>
              <a:t>Remains exempt unless existing obligation is satisfied and replaced</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additive="base">
                                        <p:cTn id="13"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additive="base">
                                        <p:cTn id="19"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Exempt Transactions - Continued</a:t>
            </a:r>
          </a:p>
        </p:txBody>
      </p:sp>
      <p:sp>
        <p:nvSpPr>
          <p:cNvPr id="66563" name="Rectangle 3"/>
          <p:cNvSpPr>
            <a:spLocks noGrp="1" noChangeArrowheads="1"/>
          </p:cNvSpPr>
          <p:nvPr>
            <p:ph type="body" idx="1"/>
          </p:nvPr>
        </p:nvSpPr>
        <p:spPr/>
        <p:txBody>
          <a:bodyPr/>
          <a:lstStyle/>
          <a:p>
            <a:r>
              <a:rPr lang="en-US"/>
              <a:t>Agricultural purpose</a:t>
            </a:r>
          </a:p>
          <a:p>
            <a:pPr lvl="1"/>
            <a:r>
              <a:rPr lang="en-US"/>
              <a:t>Planting, propagating, nurturing, harvesting, catching, storing, exhibiting, marketing, transporting, processing, or manufacturing of food, beverages, flowers, trees, livestock, poultry, bees, wildlife, fish, or shellfish by a natural person engaged in these activities.  </a:t>
            </a:r>
          </a:p>
          <a:p>
            <a:pPr lvl="1"/>
            <a:r>
              <a:rPr lang="en-US"/>
              <a:t>Includes real property that includes a dwelling if transaction is primarily for agricultural purposes.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0" end="0"/>
                                            </p:txEl>
                                          </p:spTgt>
                                        </p:tgtEl>
                                        <p:attrNameLst>
                                          <p:attrName>style.visibility</p:attrName>
                                        </p:attrNameLst>
                                      </p:cBhvr>
                                      <p:to>
                                        <p:strVal val="visible"/>
                                      </p:to>
                                    </p:set>
                                    <p:anim calcmode="lin" valueType="num">
                                      <p:cBhvr additive="base">
                                        <p:cTn id="13"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1" end="1"/>
                                            </p:txEl>
                                          </p:spTgt>
                                        </p:tgtEl>
                                        <p:attrNameLst>
                                          <p:attrName>style.visibility</p:attrName>
                                        </p:attrNameLst>
                                      </p:cBhvr>
                                      <p:to>
                                        <p:strVal val="visible"/>
                                      </p:to>
                                    </p:set>
                                    <p:anim calcmode="lin" valueType="num">
                                      <p:cBhvr additive="base">
                                        <p:cTn id="19"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3">
                                            <p:txEl>
                                              <p:pRg st="2" end="2"/>
                                            </p:txEl>
                                          </p:spTgt>
                                        </p:tgtEl>
                                        <p:attrNameLst>
                                          <p:attrName>style.visibility</p:attrName>
                                        </p:attrNameLst>
                                      </p:cBhvr>
                                      <p:to>
                                        <p:strVal val="visible"/>
                                      </p:to>
                                    </p:set>
                                    <p:anim calcmode="lin" valueType="num">
                                      <p:cBhvr additive="base">
                                        <p:cTn id="25"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Exempt Transactions - Continued</a:t>
            </a:r>
          </a:p>
        </p:txBody>
      </p:sp>
      <p:sp>
        <p:nvSpPr>
          <p:cNvPr id="67587" name="Rectangle 3"/>
          <p:cNvSpPr>
            <a:spLocks noGrp="1" noChangeArrowheads="1"/>
          </p:cNvSpPr>
          <p:nvPr>
            <p:ph type="body" idx="1"/>
          </p:nvPr>
        </p:nvSpPr>
        <p:spPr/>
        <p:txBody>
          <a:bodyPr/>
          <a:lstStyle/>
          <a:p>
            <a:r>
              <a:rPr lang="en-US" dirty="0"/>
              <a:t>Credit over </a:t>
            </a:r>
            <a:r>
              <a:rPr lang="en-US" dirty="0" smtClean="0"/>
              <a:t>a specified threshold ($51,800 for 2012) not </a:t>
            </a:r>
            <a:r>
              <a:rPr lang="en-US" dirty="0"/>
              <a:t>secured by real property or a dwelling</a:t>
            </a:r>
          </a:p>
          <a:p>
            <a:endParaRPr lang="en-US" dirty="0"/>
          </a:p>
          <a:p>
            <a:r>
              <a:rPr lang="en-US" dirty="0"/>
              <a:t>Real property or dwelling later added as security to exempt loan, NO LONGER EXEMPT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ppt_x"/>
                                          </p:val>
                                        </p:tav>
                                        <p:tav tm="100000">
                                          <p:val>
                                            <p:strVal val="#ppt_x"/>
                                          </p:val>
                                        </p:tav>
                                      </p:tavLst>
                                    </p:anim>
                                    <p:anim calcmode="lin" valueType="num">
                                      <p:cBhvr additive="base">
                                        <p:cTn id="8" dur="500" fill="hold"/>
                                        <p:tgtEl>
                                          <p:spTgt spid="675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Background and Purpose</a:t>
            </a:r>
          </a:p>
        </p:txBody>
      </p:sp>
      <p:sp>
        <p:nvSpPr>
          <p:cNvPr id="43011" name="Rectangle 3"/>
          <p:cNvSpPr>
            <a:spLocks noGrp="1" noChangeArrowheads="1"/>
          </p:cNvSpPr>
          <p:nvPr>
            <p:ph type="body" idx="1"/>
          </p:nvPr>
        </p:nvSpPr>
        <p:spPr/>
        <p:txBody>
          <a:bodyPr/>
          <a:lstStyle/>
          <a:p>
            <a:pPr>
              <a:lnSpc>
                <a:spcPct val="90000"/>
              </a:lnSpc>
            </a:pPr>
            <a:r>
              <a:rPr lang="en-US" sz="2400"/>
              <a:t>The Truth in Lending Act – 1968</a:t>
            </a:r>
          </a:p>
          <a:p>
            <a:pPr>
              <a:lnSpc>
                <a:spcPct val="90000"/>
              </a:lnSpc>
            </a:pPr>
            <a:r>
              <a:rPr lang="en-US" sz="2400"/>
              <a:t>Promote the informed use of credit</a:t>
            </a:r>
          </a:p>
          <a:p>
            <a:pPr>
              <a:lnSpc>
                <a:spcPct val="90000"/>
              </a:lnSpc>
            </a:pPr>
            <a:r>
              <a:rPr lang="en-US" sz="2400"/>
              <a:t>Gives consumers the right to cancel certain credit transactions</a:t>
            </a:r>
          </a:p>
          <a:p>
            <a:pPr>
              <a:lnSpc>
                <a:spcPct val="90000"/>
              </a:lnSpc>
            </a:pPr>
            <a:r>
              <a:rPr lang="en-US" sz="2400"/>
              <a:t>Regulates certain credit card practices</a:t>
            </a:r>
          </a:p>
          <a:p>
            <a:pPr>
              <a:lnSpc>
                <a:spcPct val="90000"/>
              </a:lnSpc>
            </a:pPr>
            <a:r>
              <a:rPr lang="en-US" sz="2400"/>
              <a:t>Requires maximum interest rate stated in variable rate loans</a:t>
            </a:r>
          </a:p>
          <a:p>
            <a:pPr>
              <a:lnSpc>
                <a:spcPct val="90000"/>
              </a:lnSpc>
            </a:pPr>
            <a:r>
              <a:rPr lang="en-US" sz="2400"/>
              <a:t>Imposes limitations on home equity plans</a:t>
            </a:r>
          </a:p>
          <a:p>
            <a:pPr>
              <a:lnSpc>
                <a:spcPct val="90000"/>
              </a:lnSpc>
            </a:pPr>
            <a:r>
              <a:rPr lang="en-US" sz="2400"/>
              <a:t>Imposes limitations on certain closed-end home mortgages</a:t>
            </a:r>
          </a:p>
          <a:p>
            <a:pPr>
              <a:lnSpc>
                <a:spcPct val="90000"/>
              </a:lnSpc>
            </a:pPr>
            <a:endParaRPr lang="en-US" sz="2400"/>
          </a:p>
          <a:p>
            <a:pPr>
              <a:lnSpc>
                <a:spcPct val="90000"/>
              </a:lnSpc>
              <a:buFont typeface="Wingdings" pitchFamily="2" charset="2"/>
              <a:buNone/>
            </a:pPr>
            <a:endParaRPr lang="en-US" sz="240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0-#ppt_w/2"/>
                                          </p:val>
                                        </p:tav>
                                        <p:tav tm="100000">
                                          <p:val>
                                            <p:strVal val="#ppt_x"/>
                                          </p:val>
                                        </p:tav>
                                      </p:tavLst>
                                    </p:anim>
                                    <p:anim calcmode="lin" valueType="num">
                                      <p:cBhvr additive="base">
                                        <p:cTn id="8"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additive="base">
                                        <p:cTn id="25"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additive="base">
                                        <p:cTn id="31"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1">
                                            <p:txEl>
                                              <p:pRg st="4" end="4"/>
                                            </p:txEl>
                                          </p:spTgt>
                                        </p:tgtEl>
                                        <p:attrNameLst>
                                          <p:attrName>style.visibility</p:attrName>
                                        </p:attrNameLst>
                                      </p:cBhvr>
                                      <p:to>
                                        <p:strVal val="visible"/>
                                      </p:to>
                                    </p:set>
                                    <p:anim calcmode="lin" valueType="num">
                                      <p:cBhvr additive="base">
                                        <p:cTn id="37"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011">
                                            <p:txEl>
                                              <p:pRg st="5" end="5"/>
                                            </p:txEl>
                                          </p:spTgt>
                                        </p:tgtEl>
                                        <p:attrNameLst>
                                          <p:attrName>style.visibility</p:attrName>
                                        </p:attrNameLst>
                                      </p:cBhvr>
                                      <p:to>
                                        <p:strVal val="visible"/>
                                      </p:to>
                                    </p:set>
                                    <p:anim calcmode="lin" valueType="num">
                                      <p:cBhvr additive="base">
                                        <p:cTn id="43"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011">
                                            <p:txEl>
                                              <p:pRg st="6" end="6"/>
                                            </p:txEl>
                                          </p:spTgt>
                                        </p:tgtEl>
                                        <p:attrNameLst>
                                          <p:attrName>style.visibility</p:attrName>
                                        </p:attrNameLst>
                                      </p:cBhvr>
                                      <p:to>
                                        <p:strVal val="visible"/>
                                      </p:to>
                                    </p:set>
                                    <p:anim calcmode="lin" valueType="num">
                                      <p:cBhvr additive="base">
                                        <p:cTn id="49" dur="500" fill="hold"/>
                                        <p:tgtEl>
                                          <p:spTgt spid="4301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0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Coverage</a:t>
            </a:r>
          </a:p>
        </p:txBody>
      </p:sp>
      <p:sp>
        <p:nvSpPr>
          <p:cNvPr id="47107" name="Rectangle 3"/>
          <p:cNvSpPr>
            <a:spLocks noGrp="1" noChangeArrowheads="1"/>
          </p:cNvSpPr>
          <p:nvPr>
            <p:ph type="body" idx="1"/>
          </p:nvPr>
        </p:nvSpPr>
        <p:spPr/>
        <p:txBody>
          <a:bodyPr/>
          <a:lstStyle/>
          <a:p>
            <a:r>
              <a:rPr lang="en-US"/>
              <a:t>Consumers</a:t>
            </a:r>
          </a:p>
          <a:p>
            <a:r>
              <a:rPr lang="en-US"/>
              <a:t>Subject to a finance charge or payable in more than four installments</a:t>
            </a:r>
          </a:p>
          <a:p>
            <a:r>
              <a:rPr lang="en-US"/>
              <a:t>Credit primarily for personal, family or household purposes</a:t>
            </a:r>
          </a:p>
          <a:p>
            <a:pPr>
              <a:buFont typeface="Wingdings" pitchFamily="2" charset="2"/>
              <a:buNone/>
            </a:pPr>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 calcmode="lin" valueType="num">
                                      <p:cBhvr additive="base">
                                        <p:cTn id="19"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 calcmode="lin" valueType="num">
                                      <p:cBhvr additive="base">
                                        <p:cTn id="25"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Definitions</a:t>
            </a:r>
          </a:p>
        </p:txBody>
      </p:sp>
      <p:sp>
        <p:nvSpPr>
          <p:cNvPr id="46083" name="Rectangle 3"/>
          <p:cNvSpPr>
            <a:spLocks noGrp="1" noChangeArrowheads="1"/>
          </p:cNvSpPr>
          <p:nvPr>
            <p:ph type="body" idx="1"/>
          </p:nvPr>
        </p:nvSpPr>
        <p:spPr/>
        <p:txBody>
          <a:bodyPr/>
          <a:lstStyle/>
          <a:p>
            <a:r>
              <a:rPr lang="en-US"/>
              <a:t>Consumer</a:t>
            </a:r>
          </a:p>
          <a:p>
            <a:pPr lvl="1"/>
            <a:r>
              <a:rPr lang="en-US"/>
              <a:t>Natural Person to whom credit is offered or extended</a:t>
            </a:r>
          </a:p>
          <a:p>
            <a:pPr lvl="1">
              <a:buFontTx/>
              <a:buNone/>
            </a:pPr>
            <a:endParaRPr lang="en-US"/>
          </a:p>
          <a:p>
            <a:pPr lvl="1"/>
            <a:r>
              <a:rPr lang="en-US"/>
              <a:t>Includes Natural Person in whose principal dwelling a security interest is or will be taken</a:t>
            </a:r>
          </a:p>
          <a:p>
            <a:pPr lvl="1">
              <a:buFontTx/>
              <a:buNone/>
            </a:pPr>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3">
                                            <p:txEl>
                                              <p:pRg st="1" end="1"/>
                                            </p:txEl>
                                          </p:spTgt>
                                        </p:tgtEl>
                                        <p:attrNameLst>
                                          <p:attrName>style.visibility</p:attrName>
                                        </p:attrNameLst>
                                      </p:cBhvr>
                                      <p:to>
                                        <p:strVal val="visible"/>
                                      </p:to>
                                    </p:set>
                                    <p:anim calcmode="lin" valueType="num">
                                      <p:cBhvr additive="base">
                                        <p:cTn id="19"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Definitions - continued</a:t>
            </a:r>
          </a:p>
        </p:txBody>
      </p:sp>
      <p:sp>
        <p:nvSpPr>
          <p:cNvPr id="49155" name="Rectangle 3"/>
          <p:cNvSpPr>
            <a:spLocks noGrp="1" noChangeArrowheads="1"/>
          </p:cNvSpPr>
          <p:nvPr>
            <p:ph type="body" idx="1"/>
          </p:nvPr>
        </p:nvSpPr>
        <p:spPr/>
        <p:txBody>
          <a:bodyPr/>
          <a:lstStyle/>
          <a:p>
            <a:r>
              <a:rPr lang="en-US"/>
              <a:t>Consumer Credit</a:t>
            </a:r>
          </a:p>
          <a:p>
            <a:pPr lvl="1"/>
            <a:r>
              <a:rPr lang="en-US"/>
              <a:t>Credit extended for personal, family, or household purposes</a:t>
            </a:r>
          </a:p>
          <a:p>
            <a:pPr lvl="1"/>
            <a:endParaRPr lang="en-US"/>
          </a:p>
          <a:p>
            <a:pPr lvl="1">
              <a:buFontTx/>
              <a:buNone/>
            </a:pPr>
            <a:endParaRPr lang="en-US"/>
          </a:p>
          <a:p>
            <a:pPr lvl="1">
              <a:buFontTx/>
              <a:buNone/>
            </a:pPr>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 calcmode="lin" valueType="num">
                                      <p:cBhvr additive="base">
                                        <p:cTn id="13"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1" end="1"/>
                                            </p:txEl>
                                          </p:spTgt>
                                        </p:tgtEl>
                                        <p:attrNameLst>
                                          <p:attrName>style.visibility</p:attrName>
                                        </p:attrNameLst>
                                      </p:cBhvr>
                                      <p:to>
                                        <p:strVal val="visible"/>
                                      </p:to>
                                    </p:set>
                                    <p:anim calcmode="lin" valueType="num">
                                      <p:cBhvr additive="base">
                                        <p:cTn id="19"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Definitions- continued</a:t>
            </a:r>
          </a:p>
        </p:txBody>
      </p:sp>
      <p:sp>
        <p:nvSpPr>
          <p:cNvPr id="51203" name="Rectangle 3"/>
          <p:cNvSpPr>
            <a:spLocks noGrp="1" noChangeArrowheads="1"/>
          </p:cNvSpPr>
          <p:nvPr>
            <p:ph type="body" idx="1"/>
          </p:nvPr>
        </p:nvSpPr>
        <p:spPr/>
        <p:txBody>
          <a:bodyPr/>
          <a:lstStyle/>
          <a:p>
            <a:pPr>
              <a:lnSpc>
                <a:spcPct val="90000"/>
              </a:lnSpc>
              <a:buFont typeface="Wingdings" pitchFamily="2" charset="2"/>
              <a:buNone/>
            </a:pPr>
            <a:r>
              <a:rPr lang="en-US" sz="2400" b="1" dirty="0"/>
              <a:t>Dwelling:</a:t>
            </a:r>
            <a:r>
              <a:rPr lang="en-US" sz="2400" dirty="0"/>
              <a:t>  A residential structure that contains 1-4 units, whether or not  attached to real property</a:t>
            </a:r>
          </a:p>
          <a:p>
            <a:pPr>
              <a:lnSpc>
                <a:spcPct val="90000"/>
              </a:lnSpc>
            </a:pPr>
            <a:r>
              <a:rPr lang="en-US" sz="2400" dirty="0"/>
              <a:t>Use as a residence</a:t>
            </a:r>
          </a:p>
          <a:p>
            <a:pPr lvl="1">
              <a:lnSpc>
                <a:spcPct val="90000"/>
              </a:lnSpc>
            </a:pPr>
            <a:r>
              <a:rPr lang="en-US" sz="2000" dirty="0"/>
              <a:t>Mobile homes, boats, trailers, condominium units, vacation or second home</a:t>
            </a:r>
          </a:p>
          <a:p>
            <a:pPr>
              <a:lnSpc>
                <a:spcPct val="90000"/>
              </a:lnSpc>
            </a:pPr>
            <a:r>
              <a:rPr lang="en-US" sz="2400" dirty="0"/>
              <a:t>Principal residence</a:t>
            </a:r>
          </a:p>
          <a:p>
            <a:pPr lvl="1">
              <a:lnSpc>
                <a:spcPct val="90000"/>
              </a:lnSpc>
            </a:pPr>
            <a:r>
              <a:rPr lang="en-US" sz="2000" dirty="0"/>
              <a:t>Right of rescission </a:t>
            </a:r>
          </a:p>
          <a:p>
            <a:pPr lvl="1">
              <a:lnSpc>
                <a:spcPct val="90000"/>
              </a:lnSpc>
            </a:pPr>
            <a:r>
              <a:rPr lang="en-US" sz="2000" dirty="0"/>
              <a:t>Residential mortgage transaction </a:t>
            </a:r>
          </a:p>
          <a:p>
            <a:pPr>
              <a:lnSpc>
                <a:spcPct val="90000"/>
              </a:lnSpc>
            </a:pPr>
            <a:r>
              <a:rPr lang="en-US" sz="2400" dirty="0"/>
              <a:t>Relation to exemptions</a:t>
            </a:r>
          </a:p>
          <a:p>
            <a:pPr lvl="1">
              <a:lnSpc>
                <a:spcPct val="90000"/>
              </a:lnSpc>
            </a:pPr>
            <a:r>
              <a:rPr lang="en-US" sz="2000" dirty="0"/>
              <a:t>Exemption for credit over </a:t>
            </a:r>
            <a:r>
              <a:rPr lang="en-US" sz="2000" dirty="0" smtClean="0"/>
              <a:t>a specified threshold, not </a:t>
            </a:r>
            <a:r>
              <a:rPr lang="en-US" sz="2000" dirty="0"/>
              <a:t>applicable</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1+#ppt_w/2"/>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1203">
                                            <p:txEl>
                                              <p:pRg st="0" end="0"/>
                                            </p:txEl>
                                          </p:spTgt>
                                        </p:tgtEl>
                                        <p:attrNameLst>
                                          <p:attrName>style.visibility</p:attrName>
                                        </p:attrNameLst>
                                      </p:cBhvr>
                                      <p:to>
                                        <p:strVal val="visible"/>
                                      </p:to>
                                    </p:set>
                                    <p:anim calcmode="lin" valueType="num">
                                      <p:cBhvr additive="base">
                                        <p:cTn id="13"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1203">
                                            <p:txEl>
                                              <p:pRg st="1" end="1"/>
                                            </p:txEl>
                                          </p:spTgt>
                                        </p:tgtEl>
                                        <p:attrNameLst>
                                          <p:attrName>style.visibility</p:attrName>
                                        </p:attrNameLst>
                                      </p:cBhvr>
                                      <p:to>
                                        <p:strVal val="visible"/>
                                      </p:to>
                                    </p:set>
                                    <p:anim calcmode="lin" valueType="num">
                                      <p:cBhvr additive="base">
                                        <p:cTn id="19"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1203">
                                            <p:txEl>
                                              <p:pRg st="2" end="2"/>
                                            </p:txEl>
                                          </p:spTgt>
                                        </p:tgtEl>
                                        <p:attrNameLst>
                                          <p:attrName>style.visibility</p:attrName>
                                        </p:attrNameLst>
                                      </p:cBhvr>
                                      <p:to>
                                        <p:strVal val="visible"/>
                                      </p:to>
                                    </p:set>
                                    <p:anim calcmode="lin" valueType="num">
                                      <p:cBhvr additive="base">
                                        <p:cTn id="25"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1203">
                                            <p:txEl>
                                              <p:pRg st="3" end="3"/>
                                            </p:txEl>
                                          </p:spTgt>
                                        </p:tgtEl>
                                        <p:attrNameLst>
                                          <p:attrName>style.visibility</p:attrName>
                                        </p:attrNameLst>
                                      </p:cBhvr>
                                      <p:to>
                                        <p:strVal val="visible"/>
                                      </p:to>
                                    </p:set>
                                    <p:anim calcmode="lin" valueType="num">
                                      <p:cBhvr additive="base">
                                        <p:cTn id="31"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0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51203">
                                            <p:txEl>
                                              <p:pRg st="4" end="4"/>
                                            </p:txEl>
                                          </p:spTgt>
                                        </p:tgtEl>
                                        <p:attrNameLst>
                                          <p:attrName>style.visibility</p:attrName>
                                        </p:attrNameLst>
                                      </p:cBhvr>
                                      <p:to>
                                        <p:strVal val="visible"/>
                                      </p:to>
                                    </p:set>
                                    <p:anim calcmode="lin" valueType="num">
                                      <p:cBhvr additive="base">
                                        <p:cTn id="37"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51203">
                                            <p:txEl>
                                              <p:pRg st="5" end="5"/>
                                            </p:txEl>
                                          </p:spTgt>
                                        </p:tgtEl>
                                        <p:attrNameLst>
                                          <p:attrName>style.visibility</p:attrName>
                                        </p:attrNameLst>
                                      </p:cBhvr>
                                      <p:to>
                                        <p:strVal val="visible"/>
                                      </p:to>
                                    </p:set>
                                    <p:anim calcmode="lin" valueType="num">
                                      <p:cBhvr additive="base">
                                        <p:cTn id="43" dur="500" fill="hold"/>
                                        <p:tgtEl>
                                          <p:spTgt spid="5120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0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51203">
                                            <p:txEl>
                                              <p:pRg st="6" end="6"/>
                                            </p:txEl>
                                          </p:spTgt>
                                        </p:tgtEl>
                                        <p:attrNameLst>
                                          <p:attrName>style.visibility</p:attrName>
                                        </p:attrNameLst>
                                      </p:cBhvr>
                                      <p:to>
                                        <p:strVal val="visible"/>
                                      </p:to>
                                    </p:set>
                                    <p:anim calcmode="lin" valueType="num">
                                      <p:cBhvr additive="base">
                                        <p:cTn id="49" dur="500" fill="hold"/>
                                        <p:tgtEl>
                                          <p:spTgt spid="5120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120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51203">
                                            <p:txEl>
                                              <p:pRg st="7" end="7"/>
                                            </p:txEl>
                                          </p:spTgt>
                                        </p:tgtEl>
                                        <p:attrNameLst>
                                          <p:attrName>style.visibility</p:attrName>
                                        </p:attrNameLst>
                                      </p:cBhvr>
                                      <p:to>
                                        <p:strVal val="visible"/>
                                      </p:to>
                                    </p:set>
                                    <p:anim calcmode="lin" valueType="num">
                                      <p:cBhvr additive="base">
                                        <p:cTn id="55" dur="500" fill="hold"/>
                                        <p:tgtEl>
                                          <p:spTgt spid="5120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120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14400" y="533400"/>
            <a:ext cx="8001000" cy="1295400"/>
          </a:xfrm>
        </p:spPr>
        <p:txBody>
          <a:bodyPr/>
          <a:lstStyle/>
          <a:p>
            <a:r>
              <a:rPr lang="en-US"/>
              <a:t>Definitions - Continued</a:t>
            </a:r>
          </a:p>
        </p:txBody>
      </p:sp>
      <p:sp>
        <p:nvSpPr>
          <p:cNvPr id="55300" name="Rectangle 4"/>
          <p:cNvSpPr>
            <a:spLocks noGrp="1" noChangeArrowheads="1"/>
          </p:cNvSpPr>
          <p:nvPr>
            <p:ph type="body" idx="1"/>
          </p:nvPr>
        </p:nvSpPr>
        <p:spPr>
          <a:xfrm>
            <a:off x="762000" y="2209800"/>
            <a:ext cx="8001000" cy="3352800"/>
          </a:xfrm>
        </p:spPr>
        <p:txBody>
          <a:bodyPr/>
          <a:lstStyle/>
          <a:p>
            <a:pPr>
              <a:lnSpc>
                <a:spcPct val="90000"/>
              </a:lnSpc>
              <a:buFont typeface="Wingdings" pitchFamily="2" charset="2"/>
              <a:buNone/>
            </a:pPr>
            <a:r>
              <a:rPr lang="en-US" b="1"/>
              <a:t>Residential Mortgage Transaction</a:t>
            </a:r>
            <a:r>
              <a:rPr lang="en-US" sz="2400"/>
              <a:t> </a:t>
            </a:r>
          </a:p>
          <a:p>
            <a:pPr>
              <a:lnSpc>
                <a:spcPct val="90000"/>
              </a:lnSpc>
              <a:buFont typeface="Wingdings" pitchFamily="2" charset="2"/>
              <a:buNone/>
            </a:pPr>
            <a:r>
              <a:rPr lang="en-US" sz="2400"/>
              <a:t>Transaction in which a mortgage, deed of trust, purchase money security interest arising under an installment sales contract, or equivalent consensual security interest is created or retained in the consumer’s principal dwelling to finance the acquisition or initial construction of that dwelling.</a:t>
            </a:r>
          </a:p>
          <a:p>
            <a:pPr>
              <a:lnSpc>
                <a:spcPct val="90000"/>
              </a:lnSpc>
            </a:pPr>
            <a:r>
              <a:rPr lang="en-US" sz="2400"/>
              <a:t>Relation to other sections</a:t>
            </a:r>
          </a:p>
          <a:p>
            <a:pPr lvl="1">
              <a:lnSpc>
                <a:spcPct val="90000"/>
              </a:lnSpc>
            </a:pPr>
            <a:r>
              <a:rPr lang="en-US" sz="2000"/>
              <a:t>Exclusions from the finance charge</a:t>
            </a:r>
          </a:p>
          <a:p>
            <a:pPr lvl="1">
              <a:lnSpc>
                <a:spcPct val="90000"/>
              </a:lnSpc>
            </a:pPr>
            <a:r>
              <a:rPr lang="en-US" sz="2000"/>
              <a:t>Exemptions from the right of rescission</a:t>
            </a:r>
          </a:p>
          <a:p>
            <a:pPr lvl="1">
              <a:lnSpc>
                <a:spcPct val="90000"/>
              </a:lnSpc>
            </a:pPr>
            <a:r>
              <a:rPr lang="en-US" sz="2000"/>
              <a:t>Whether or not the obligation is assumable</a:t>
            </a:r>
          </a:p>
          <a:p>
            <a:pPr lvl="1">
              <a:lnSpc>
                <a:spcPct val="90000"/>
              </a:lnSpc>
            </a:pPr>
            <a:r>
              <a:rPr lang="en-US" sz="2000"/>
              <a:t>Special timing rules</a:t>
            </a:r>
          </a:p>
          <a:p>
            <a:pPr lvl="1">
              <a:lnSpc>
                <a:spcPct val="90000"/>
              </a:lnSpc>
            </a:pPr>
            <a:r>
              <a:rPr lang="en-US" sz="2000"/>
              <a:t>Disclosure requirements for assumptions</a:t>
            </a:r>
          </a:p>
          <a:p>
            <a:pPr lvl="1">
              <a:lnSpc>
                <a:spcPct val="90000"/>
              </a:lnSpc>
            </a:pPr>
            <a:endParaRPr lang="en-US" sz="200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300">
                                            <p:txEl>
                                              <p:pRg st="0" end="0"/>
                                            </p:txEl>
                                          </p:spTgt>
                                        </p:tgtEl>
                                        <p:attrNameLst>
                                          <p:attrName>style.visibility</p:attrName>
                                        </p:attrNameLst>
                                      </p:cBhvr>
                                      <p:to>
                                        <p:strVal val="visible"/>
                                      </p:to>
                                    </p:set>
                                    <p:anim calcmode="lin" valueType="num">
                                      <p:cBhvr additive="base">
                                        <p:cTn id="13" dur="500" fill="hold"/>
                                        <p:tgtEl>
                                          <p:spTgt spid="553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3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300">
                                            <p:txEl>
                                              <p:pRg st="1" end="1"/>
                                            </p:txEl>
                                          </p:spTgt>
                                        </p:tgtEl>
                                        <p:attrNameLst>
                                          <p:attrName>style.visibility</p:attrName>
                                        </p:attrNameLst>
                                      </p:cBhvr>
                                      <p:to>
                                        <p:strVal val="visible"/>
                                      </p:to>
                                    </p:set>
                                    <p:anim calcmode="lin" valueType="num">
                                      <p:cBhvr additive="base">
                                        <p:cTn id="19" dur="500" fill="hold"/>
                                        <p:tgtEl>
                                          <p:spTgt spid="5530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3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300">
                                            <p:txEl>
                                              <p:pRg st="2" end="2"/>
                                            </p:txEl>
                                          </p:spTgt>
                                        </p:tgtEl>
                                        <p:attrNameLst>
                                          <p:attrName>style.visibility</p:attrName>
                                        </p:attrNameLst>
                                      </p:cBhvr>
                                      <p:to>
                                        <p:strVal val="visible"/>
                                      </p:to>
                                    </p:set>
                                    <p:anim calcmode="lin" valueType="num">
                                      <p:cBhvr additive="base">
                                        <p:cTn id="25" dur="500" fill="hold"/>
                                        <p:tgtEl>
                                          <p:spTgt spid="5530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300">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5300">
                                            <p:txEl>
                                              <p:pRg st="3" end="3"/>
                                            </p:txEl>
                                          </p:spTgt>
                                        </p:tgtEl>
                                        <p:attrNameLst>
                                          <p:attrName>style.visibility</p:attrName>
                                        </p:attrNameLst>
                                      </p:cBhvr>
                                      <p:to>
                                        <p:strVal val="visible"/>
                                      </p:to>
                                    </p:set>
                                    <p:anim calcmode="lin" valueType="num">
                                      <p:cBhvr additive="base">
                                        <p:cTn id="29" dur="500" fill="hold"/>
                                        <p:tgtEl>
                                          <p:spTgt spid="55300">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5300">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5300">
                                            <p:txEl>
                                              <p:pRg st="4" end="4"/>
                                            </p:txEl>
                                          </p:spTgt>
                                        </p:tgtEl>
                                        <p:attrNameLst>
                                          <p:attrName>style.visibility</p:attrName>
                                        </p:attrNameLst>
                                      </p:cBhvr>
                                      <p:to>
                                        <p:strVal val="visible"/>
                                      </p:to>
                                    </p:set>
                                    <p:anim calcmode="lin" valueType="num">
                                      <p:cBhvr additive="base">
                                        <p:cTn id="33" dur="500" fill="hold"/>
                                        <p:tgtEl>
                                          <p:spTgt spid="55300">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5300">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300">
                                            <p:txEl>
                                              <p:pRg st="5" end="5"/>
                                            </p:txEl>
                                          </p:spTgt>
                                        </p:tgtEl>
                                        <p:attrNameLst>
                                          <p:attrName>style.visibility</p:attrName>
                                        </p:attrNameLst>
                                      </p:cBhvr>
                                      <p:to>
                                        <p:strVal val="visible"/>
                                      </p:to>
                                    </p:set>
                                    <p:anim calcmode="lin" valueType="num">
                                      <p:cBhvr additive="base">
                                        <p:cTn id="37" dur="500" fill="hold"/>
                                        <p:tgtEl>
                                          <p:spTgt spid="5530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300">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300">
                                            <p:txEl>
                                              <p:pRg st="6" end="6"/>
                                            </p:txEl>
                                          </p:spTgt>
                                        </p:tgtEl>
                                        <p:attrNameLst>
                                          <p:attrName>style.visibility</p:attrName>
                                        </p:attrNameLst>
                                      </p:cBhvr>
                                      <p:to>
                                        <p:strVal val="visible"/>
                                      </p:to>
                                    </p:set>
                                    <p:anim calcmode="lin" valueType="num">
                                      <p:cBhvr additive="base">
                                        <p:cTn id="41" dur="500" fill="hold"/>
                                        <p:tgtEl>
                                          <p:spTgt spid="55300">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5300">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5300">
                                            <p:txEl>
                                              <p:pRg st="7" end="7"/>
                                            </p:txEl>
                                          </p:spTgt>
                                        </p:tgtEl>
                                        <p:attrNameLst>
                                          <p:attrName>style.visibility</p:attrName>
                                        </p:attrNameLst>
                                      </p:cBhvr>
                                      <p:to>
                                        <p:strVal val="visible"/>
                                      </p:to>
                                    </p:set>
                                    <p:anim calcmode="lin" valueType="num">
                                      <p:cBhvr additive="base">
                                        <p:cTn id="45" dur="500" fill="hold"/>
                                        <p:tgtEl>
                                          <p:spTgt spid="5530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530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30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762000"/>
            <a:ext cx="8001000" cy="2209800"/>
          </a:xfrm>
        </p:spPr>
        <p:txBody>
          <a:bodyPr/>
          <a:lstStyle/>
          <a:p>
            <a:r>
              <a:rPr lang="en-US"/>
              <a:t>Definitions – Continued</a:t>
            </a:r>
            <a:br>
              <a:rPr lang="en-US"/>
            </a:br>
            <a:r>
              <a:rPr lang="en-US"/>
              <a:t/>
            </a:r>
            <a:br>
              <a:rPr lang="en-US"/>
            </a:br>
            <a:r>
              <a:rPr lang="en-US"/>
              <a:t/>
            </a:r>
            <a:br>
              <a:rPr lang="en-US"/>
            </a:br>
            <a:r>
              <a:rPr lang="en-US"/>
              <a:t>Prepaid Finance Charges</a:t>
            </a:r>
          </a:p>
        </p:txBody>
      </p:sp>
      <p:graphicFrame>
        <p:nvGraphicFramePr>
          <p:cNvPr id="53285" name="Group 37"/>
          <p:cNvGraphicFramePr>
            <a:graphicFrameLocks noGrp="1"/>
          </p:cNvGraphicFramePr>
          <p:nvPr>
            <p:ph type="tbl" idx="1"/>
          </p:nvPr>
        </p:nvGraphicFramePr>
        <p:xfrm>
          <a:off x="914400" y="3124200"/>
          <a:ext cx="8001000" cy="3127694"/>
        </p:xfrm>
        <a:graphic>
          <a:graphicData uri="http://schemas.openxmlformats.org/drawingml/2006/table">
            <a:tbl>
              <a:tblPr/>
              <a:tblGrid>
                <a:gridCol w="4000500"/>
                <a:gridCol w="4000500"/>
              </a:tblGrid>
              <a:tr h="1460500">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Prepaid finance charges must be taken into account in computing the disclosed amount financed and disclosed in the itemization of amount financed.  Common Examples: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5095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Buyers points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Service fees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Loan fees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Finders fees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Loan guarantee insurance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Credit investigation fees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p:cTn id="7" dur="1000" fill="hold"/>
                                        <p:tgtEl>
                                          <p:spTgt spid="5325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325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325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325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3285"/>
                                        </p:tgtEl>
                                        <p:attrNameLst>
                                          <p:attrName>style.visibility</p:attrName>
                                        </p:attrNameLst>
                                      </p:cBhvr>
                                      <p:to>
                                        <p:strVal val="visible"/>
                                      </p:to>
                                    </p:set>
                                    <p:animEffect transition="in" filter="checkerboard(across)">
                                      <p:cBhvr>
                                        <p:cTn id="15" dur="500"/>
                                        <p:tgtEl>
                                          <p:spTgt spid="53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Exempt Transactions</a:t>
            </a:r>
          </a:p>
        </p:txBody>
      </p:sp>
      <p:sp>
        <p:nvSpPr>
          <p:cNvPr id="56323" name="Rectangle 3"/>
          <p:cNvSpPr>
            <a:spLocks noGrp="1" noChangeArrowheads="1"/>
          </p:cNvSpPr>
          <p:nvPr>
            <p:ph type="body" idx="1"/>
          </p:nvPr>
        </p:nvSpPr>
        <p:spPr/>
        <p:txBody>
          <a:bodyPr/>
          <a:lstStyle/>
          <a:p>
            <a:r>
              <a:rPr lang="en-US" dirty="0"/>
              <a:t>Business, commercial, agricultural, or organizational credit</a:t>
            </a:r>
          </a:p>
          <a:p>
            <a:pPr lvl="1"/>
            <a:r>
              <a:rPr lang="en-US" dirty="0"/>
              <a:t>An extension of credit primarily for a business, commercial, or agricultural purpose</a:t>
            </a:r>
          </a:p>
          <a:p>
            <a:pPr lvl="1"/>
            <a:r>
              <a:rPr lang="en-US" dirty="0"/>
              <a:t>An extension of credit to other than a natural person</a:t>
            </a:r>
          </a:p>
          <a:p>
            <a:r>
              <a:rPr lang="en-US" dirty="0"/>
              <a:t>Credit over </a:t>
            </a:r>
            <a:r>
              <a:rPr lang="en-US" dirty="0" smtClean="0"/>
              <a:t>a specified threshold ($51,800 in 2012), adjusted annually, not </a:t>
            </a:r>
            <a:r>
              <a:rPr lang="en-US" dirty="0"/>
              <a:t>secured by real property or a dwelling</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randombar(horizontal)">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 calcmode="lin" valueType="num">
                                      <p:cBhvr additive="base">
                                        <p:cTn id="12"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6323">
                                            <p:txEl>
                                              <p:pRg st="1" end="1"/>
                                            </p:txEl>
                                          </p:spTgt>
                                        </p:tgtEl>
                                        <p:attrNameLst>
                                          <p:attrName>style.visibility</p:attrName>
                                        </p:attrNameLst>
                                      </p:cBhvr>
                                      <p:to>
                                        <p:strVal val="visible"/>
                                      </p:to>
                                    </p:set>
                                    <p:anim calcmode="lin" valueType="num">
                                      <p:cBhvr additive="base">
                                        <p:cTn id="18"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6323">
                                            <p:txEl>
                                              <p:pRg st="2" end="2"/>
                                            </p:txEl>
                                          </p:spTgt>
                                        </p:tgtEl>
                                        <p:attrNameLst>
                                          <p:attrName>style.visibility</p:attrName>
                                        </p:attrNameLst>
                                      </p:cBhvr>
                                      <p:to>
                                        <p:strVal val="visible"/>
                                      </p:to>
                                    </p:set>
                                    <p:anim calcmode="lin" valueType="num">
                                      <p:cBhvr additive="base">
                                        <p:cTn id="24"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6323">
                                            <p:txEl>
                                              <p:pRg st="3" end="3"/>
                                            </p:txEl>
                                          </p:spTgt>
                                        </p:tgtEl>
                                        <p:attrNameLst>
                                          <p:attrName>style.visibility</p:attrName>
                                        </p:attrNameLst>
                                      </p:cBhvr>
                                      <p:to>
                                        <p:strVal val="visible"/>
                                      </p:to>
                                    </p:set>
                                    <p:anim calcmode="lin" valueType="num">
                                      <p:cBhvr additive="base">
                                        <p:cTn id="30"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bldLvl="3" autoUpdateAnimBg="0"/>
    </p:bld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850</TotalTime>
  <Words>1728</Words>
  <Application>Microsoft Office PowerPoint</Application>
  <PresentationFormat>On-screen Show (4:3)</PresentationFormat>
  <Paragraphs>154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Capsules</vt:lpstr>
      <vt:lpstr>Regulation Z</vt:lpstr>
      <vt:lpstr>Background and Purpose</vt:lpstr>
      <vt:lpstr>Coverage</vt:lpstr>
      <vt:lpstr>Definitions</vt:lpstr>
      <vt:lpstr>Definitions - continued</vt:lpstr>
      <vt:lpstr>Definitions- continued</vt:lpstr>
      <vt:lpstr>Definitions - Continued</vt:lpstr>
      <vt:lpstr>Definitions – Continued   Prepaid Finance Charges</vt:lpstr>
      <vt:lpstr>Exempt Transactions</vt:lpstr>
      <vt:lpstr>Exempt Transactions - Continued</vt:lpstr>
      <vt:lpstr>Exempt Transactions - Continued</vt:lpstr>
      <vt:lpstr>Exempt Transactions - Continued</vt:lpstr>
      <vt:lpstr>Exempt Transactions - Continued</vt:lpstr>
      <vt:lpstr>Exempt Transactions -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Z</dc:title>
  <dc:creator>Andys Homebuilt</dc:creator>
  <cp:lastModifiedBy>Andy Zavoina</cp:lastModifiedBy>
  <cp:revision>12</cp:revision>
  <cp:lastPrinted>1601-01-01T00:00:00Z</cp:lastPrinted>
  <dcterms:created xsi:type="dcterms:W3CDTF">2006-09-20T19:26:43Z</dcterms:created>
  <dcterms:modified xsi:type="dcterms:W3CDTF">2012-03-14T21:42:49Z</dcterms:modified>
</cp:coreProperties>
</file>